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29" autoAdjust="0"/>
  </p:normalViewPr>
  <p:slideViewPr>
    <p:cSldViewPr snapToGrid="0">
      <p:cViewPr varScale="1">
        <p:scale>
          <a:sx n="84" d="100"/>
          <a:sy n="84" d="100"/>
        </p:scale>
        <p:origin x="81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56040-AF98-4F2C-9909-9F2439F6F588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4020AF3-C700-4606-8917-C6A353D7963A}">
      <dgm:prSet phldrT="[Text]"/>
      <dgm:spPr/>
      <dgm:t>
        <a:bodyPr rtlCol="0"/>
        <a:lstStyle/>
        <a:p>
          <a:pPr rtl="0"/>
          <a:r>
            <a:rPr lang="ru-RU" b="1" noProof="0" dirty="0"/>
            <a:t>Получение статуса резидента индустриального парка «Малая Сосновка» – 2 полугодие 2025 года</a:t>
          </a:r>
        </a:p>
      </dgm:t>
      <dgm:extLst>
        <a:ext uri="{E40237B7-FDA0-4F09-8148-C483321AD2D9}">
          <dgm14:cNvPr xmlns:dgm14="http://schemas.microsoft.com/office/drawing/2010/diagram" id="0" name="" title="Step 1 title"/>
        </a:ext>
      </dgm:extLst>
    </dgm:pt>
    <dgm:pt modelId="{87D99D21-0B4A-4259-89FB-0E5941CB535C}" type="parTrans" cxnId="{B0E2386F-A443-4201-8130-FB9CC25AA154}">
      <dgm:prSet/>
      <dgm:spPr/>
      <dgm:t>
        <a:bodyPr rtlCol="0"/>
        <a:lstStyle/>
        <a:p>
          <a:pPr rtl="0"/>
          <a:endParaRPr lang="en-US"/>
        </a:p>
      </dgm:t>
    </dgm:pt>
    <dgm:pt modelId="{6CFF1BD9-AE1F-4488-8B72-01186EADA6FF}" type="sibTrans" cxnId="{B0E2386F-A443-4201-8130-FB9CC25AA154}">
      <dgm:prSet/>
      <dgm:spPr/>
      <dgm:t>
        <a:bodyPr rtlCol="0"/>
        <a:lstStyle/>
        <a:p>
          <a:pPr rtl="0"/>
          <a:endParaRPr lang="en-US"/>
        </a:p>
      </dgm:t>
    </dgm:pt>
    <dgm:pt modelId="{A8B05E70-CCF1-4080-8EEE-6873C9D4B630}">
      <dgm:prSet phldrT="[Text]"/>
      <dgm:spPr/>
      <dgm:t>
        <a:bodyPr rtlCol="0"/>
        <a:lstStyle/>
        <a:p>
          <a:pPr rtl="0"/>
          <a:r>
            <a:rPr lang="ru-RU" b="1" noProof="0" dirty="0"/>
            <a:t>Строительство и приобретение оборудования – 2 полугодие 2026 года </a:t>
          </a:r>
        </a:p>
      </dgm:t>
      <dgm:extLst>
        <a:ext uri="{E40237B7-FDA0-4F09-8148-C483321AD2D9}">
          <dgm14:cNvPr xmlns:dgm14="http://schemas.microsoft.com/office/drawing/2010/diagram" id="0" name="" title="Step 3 title"/>
        </a:ext>
      </dgm:extLst>
    </dgm:pt>
    <dgm:pt modelId="{11D1F3D3-0002-4131-9F84-22FBF8692DA9}" type="parTrans" cxnId="{B8B909D0-D4F6-48D4-81DA-A58F34AE3646}">
      <dgm:prSet/>
      <dgm:spPr/>
      <dgm:t>
        <a:bodyPr rtlCol="0"/>
        <a:lstStyle/>
        <a:p>
          <a:pPr rtl="0"/>
          <a:endParaRPr lang="en-US"/>
        </a:p>
      </dgm:t>
    </dgm:pt>
    <dgm:pt modelId="{B6438016-7365-4FC0-A372-D90585B4B6EE}" type="sibTrans" cxnId="{B8B909D0-D4F6-48D4-81DA-A58F34AE3646}">
      <dgm:prSet/>
      <dgm:spPr/>
      <dgm:t>
        <a:bodyPr rtlCol="0"/>
        <a:lstStyle/>
        <a:p>
          <a:pPr rtl="0"/>
          <a:endParaRPr lang="en-US"/>
        </a:p>
      </dgm:t>
    </dgm:pt>
    <dgm:pt modelId="{42147153-A6C2-4177-BA7D-2ACCC2C1B2F7}">
      <dgm:prSet phldrT="[Text]"/>
      <dgm:spPr/>
      <dgm:t>
        <a:bodyPr rtlCol="0"/>
        <a:lstStyle/>
        <a:p>
          <a:pPr rtl="0"/>
          <a:r>
            <a:rPr lang="ru-RU" b="1" noProof="0" dirty="0"/>
            <a:t>Ввод в эксплуатацию 2 полугодие – 2026 года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C6F68745-4C20-4204-96A6-585691399C14}" type="parTrans" cxnId="{777DC3C6-D336-4C94-A624-E5582A07ECAA}">
      <dgm:prSet/>
      <dgm:spPr/>
      <dgm:t>
        <a:bodyPr rtlCol="0"/>
        <a:lstStyle/>
        <a:p>
          <a:pPr rtl="0"/>
          <a:endParaRPr lang="en-US"/>
        </a:p>
      </dgm:t>
    </dgm:pt>
    <dgm:pt modelId="{0C6B132F-0347-46BA-86A4-3FAFB6676411}" type="sibTrans" cxnId="{777DC3C6-D336-4C94-A624-E5582A07ECAA}">
      <dgm:prSet/>
      <dgm:spPr/>
      <dgm:t>
        <a:bodyPr rtlCol="0"/>
        <a:lstStyle/>
        <a:p>
          <a:pPr rtl="0"/>
          <a:endParaRPr lang="en-US"/>
        </a:p>
      </dgm:t>
    </dgm:pt>
    <dgm:pt modelId="{12E26E22-71B0-4386-A84F-ABF2FF66A99F}">
      <dgm:prSet phldrT="[Text]"/>
      <dgm:spPr/>
      <dgm:t>
        <a:bodyPr rtlCol="0"/>
        <a:lstStyle/>
        <a:p>
          <a:pPr rtl="0"/>
          <a:r>
            <a:rPr lang="ru-RU" b="1" noProof="0" dirty="0"/>
            <a:t>Проектирование и подготовительные работы – 1 полугодие 2026 года</a:t>
          </a:r>
        </a:p>
      </dgm:t>
      <dgm:extLst>
        <a:ext uri="{E40237B7-FDA0-4F09-8148-C483321AD2D9}">
          <dgm14:cNvPr xmlns:dgm14="http://schemas.microsoft.com/office/drawing/2010/diagram" id="0" name="" title="Step 2 title"/>
        </a:ext>
      </dgm:extLst>
    </dgm:pt>
    <dgm:pt modelId="{E1826C46-15A2-4345-B986-53D05F21F155}" type="sibTrans" cxnId="{937639B3-2352-48E4-A96B-F63DF2119D92}">
      <dgm:prSet/>
      <dgm:spPr/>
      <dgm:t>
        <a:bodyPr rtlCol="0"/>
        <a:lstStyle/>
        <a:p>
          <a:pPr rtl="0"/>
          <a:endParaRPr lang="en-US"/>
        </a:p>
      </dgm:t>
    </dgm:pt>
    <dgm:pt modelId="{3A6CB3CB-0F71-4CA8-93AA-0E3E3D59D313}" type="parTrans" cxnId="{937639B3-2352-48E4-A96B-F63DF2119D92}">
      <dgm:prSet/>
      <dgm:spPr/>
      <dgm:t>
        <a:bodyPr rtlCol="0"/>
        <a:lstStyle/>
        <a:p>
          <a:pPr rtl="0"/>
          <a:endParaRPr lang="en-US"/>
        </a:p>
      </dgm:t>
    </dgm:pt>
    <dgm:pt modelId="{B139E3D6-2E58-485E-8E02-966BF61414A8}">
      <dgm:prSet phldrT="[Text]"/>
      <dgm:spPr/>
      <dgm:t>
        <a:bodyPr rtlCol="0"/>
        <a:lstStyle/>
        <a:p>
          <a:pPr rtl="0"/>
          <a:r>
            <a:rPr lang="ru-RU" b="1" noProof="0" dirty="0"/>
            <a:t>Выход на проектную мощность – 2 полугодие 2027 года</a:t>
          </a:r>
        </a:p>
      </dgm:t>
      <dgm:extLst>
        <a:ext uri="{E40237B7-FDA0-4F09-8148-C483321AD2D9}">
          <dgm14:cNvPr xmlns:dgm14="http://schemas.microsoft.com/office/drawing/2010/diagram" id="0" name="" title="Step 4 title"/>
        </a:ext>
      </dgm:extLst>
    </dgm:pt>
    <dgm:pt modelId="{392D330F-5010-46B1-BC34-358B06AA65E5}" type="parTrans" cxnId="{97DB4190-A115-4385-99DA-E07E95EE5A1D}">
      <dgm:prSet/>
      <dgm:spPr/>
      <dgm:t>
        <a:bodyPr/>
        <a:lstStyle/>
        <a:p>
          <a:endParaRPr lang="ru-RU"/>
        </a:p>
      </dgm:t>
    </dgm:pt>
    <dgm:pt modelId="{411FA361-2DE9-4AF4-95D3-20B59C57B7FF}" type="sibTrans" cxnId="{97DB4190-A115-4385-99DA-E07E95EE5A1D}">
      <dgm:prSet/>
      <dgm:spPr/>
      <dgm:t>
        <a:bodyPr/>
        <a:lstStyle/>
        <a:p>
          <a:endParaRPr lang="ru-RU"/>
        </a:p>
      </dgm:t>
    </dgm:pt>
    <dgm:pt modelId="{1C61A9A2-33F2-469B-8AC4-A104A5A98D78}" type="pres">
      <dgm:prSet presAssocID="{44156040-AF98-4F2C-9909-9F2439F6F588}" presName="Name0" presStyleCnt="0">
        <dgm:presLayoutVars>
          <dgm:dir/>
          <dgm:animLvl val="lvl"/>
          <dgm:resizeHandles val="exact"/>
        </dgm:presLayoutVars>
      </dgm:prSet>
      <dgm:spPr/>
    </dgm:pt>
    <dgm:pt modelId="{881B8FEC-9D20-4669-BB2E-FA9CEA0BE5A9}" type="pres">
      <dgm:prSet presAssocID="{74020AF3-C700-4606-8917-C6A353D7963A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705DFC51-4C30-4A07-9F0C-6EB770961C6F}" type="pres">
      <dgm:prSet presAssocID="{6CFF1BD9-AE1F-4488-8B72-01186EADA6FF}" presName="parTxOnlySpace" presStyleCnt="0"/>
      <dgm:spPr/>
    </dgm:pt>
    <dgm:pt modelId="{919A589F-F74A-40C3-BE88-AB8730BCAB04}" type="pres">
      <dgm:prSet presAssocID="{12E26E22-71B0-4386-A84F-ABF2FF66A99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01C6BCDE-530E-4D03-9CF5-9AB36CDC1FE1}" type="pres">
      <dgm:prSet presAssocID="{E1826C46-15A2-4345-B986-53D05F21F155}" presName="parTxOnlySpace" presStyleCnt="0"/>
      <dgm:spPr/>
    </dgm:pt>
    <dgm:pt modelId="{268F2328-4548-422B-9C65-80797E16B241}" type="pres">
      <dgm:prSet presAssocID="{A8B05E70-CCF1-4080-8EEE-6873C9D4B630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CB78EC1-7B74-4B6E-94C6-5F808A049A1F}" type="pres">
      <dgm:prSet presAssocID="{B6438016-7365-4FC0-A372-D90585B4B6EE}" presName="parTxOnlySpace" presStyleCnt="0"/>
      <dgm:spPr/>
    </dgm:pt>
    <dgm:pt modelId="{BDD0B0F7-A87C-4B5B-A4C3-4E4BE6EB0FE4}" type="pres">
      <dgm:prSet presAssocID="{42147153-A6C2-4177-BA7D-2ACCC2C1B2F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89EB740-6FA7-4DBC-B95C-B870147E3377}" type="pres">
      <dgm:prSet presAssocID="{0C6B132F-0347-46BA-86A4-3FAFB6676411}" presName="parTxOnlySpace" presStyleCnt="0"/>
      <dgm:spPr/>
    </dgm:pt>
    <dgm:pt modelId="{424A1FE9-CF80-4675-8985-415FEC5A6531}" type="pres">
      <dgm:prSet presAssocID="{B139E3D6-2E58-485E-8E02-966BF61414A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BF4A375F-A05B-45C3-9731-23DBACB9FC02}" type="presOf" srcId="{12E26E22-71B0-4386-A84F-ABF2FF66A99F}" destId="{919A589F-F74A-40C3-BE88-AB8730BCAB04}" srcOrd="0" destOrd="0" presId="urn:microsoft.com/office/officeart/2005/8/layout/chevron1"/>
    <dgm:cxn modelId="{17FB9069-E4F7-42AF-9EF9-0CCD4C5782FE}" type="presOf" srcId="{B139E3D6-2E58-485E-8E02-966BF61414A8}" destId="{424A1FE9-CF80-4675-8985-415FEC5A6531}" srcOrd="0" destOrd="0" presId="urn:microsoft.com/office/officeart/2005/8/layout/chevron1"/>
    <dgm:cxn modelId="{B0E2386F-A443-4201-8130-FB9CC25AA154}" srcId="{44156040-AF98-4F2C-9909-9F2439F6F588}" destId="{74020AF3-C700-4606-8917-C6A353D7963A}" srcOrd="0" destOrd="0" parTransId="{87D99D21-0B4A-4259-89FB-0E5941CB535C}" sibTransId="{6CFF1BD9-AE1F-4488-8B72-01186EADA6FF}"/>
    <dgm:cxn modelId="{97DB4190-A115-4385-99DA-E07E95EE5A1D}" srcId="{44156040-AF98-4F2C-9909-9F2439F6F588}" destId="{B139E3D6-2E58-485E-8E02-966BF61414A8}" srcOrd="4" destOrd="0" parTransId="{392D330F-5010-46B1-BC34-358B06AA65E5}" sibTransId="{411FA361-2DE9-4AF4-95D3-20B59C57B7FF}"/>
    <dgm:cxn modelId="{BB4F9699-C9DE-46C4-A04B-CD52EF57D4C5}" type="presOf" srcId="{74020AF3-C700-4606-8917-C6A353D7963A}" destId="{881B8FEC-9D20-4669-BB2E-FA9CEA0BE5A9}" srcOrd="0" destOrd="0" presId="urn:microsoft.com/office/officeart/2005/8/layout/chevron1"/>
    <dgm:cxn modelId="{9E75EA9C-2122-47C1-897A-5BBDE8D78AC4}" type="presOf" srcId="{A8B05E70-CCF1-4080-8EEE-6873C9D4B630}" destId="{268F2328-4548-422B-9C65-80797E16B241}" srcOrd="0" destOrd="0" presId="urn:microsoft.com/office/officeart/2005/8/layout/chevron1"/>
    <dgm:cxn modelId="{937639B3-2352-48E4-A96B-F63DF2119D92}" srcId="{44156040-AF98-4F2C-9909-9F2439F6F588}" destId="{12E26E22-71B0-4386-A84F-ABF2FF66A99F}" srcOrd="1" destOrd="0" parTransId="{3A6CB3CB-0F71-4CA8-93AA-0E3E3D59D313}" sibTransId="{E1826C46-15A2-4345-B986-53D05F21F155}"/>
    <dgm:cxn modelId="{37A858B6-D71C-4E86-A467-E8D17167DE19}" type="presOf" srcId="{42147153-A6C2-4177-BA7D-2ACCC2C1B2F7}" destId="{BDD0B0F7-A87C-4B5B-A4C3-4E4BE6EB0FE4}" srcOrd="0" destOrd="0" presId="urn:microsoft.com/office/officeart/2005/8/layout/chevron1"/>
    <dgm:cxn modelId="{777DC3C6-D336-4C94-A624-E5582A07ECAA}" srcId="{44156040-AF98-4F2C-9909-9F2439F6F588}" destId="{42147153-A6C2-4177-BA7D-2ACCC2C1B2F7}" srcOrd="3" destOrd="0" parTransId="{C6F68745-4C20-4204-96A6-585691399C14}" sibTransId="{0C6B132F-0347-46BA-86A4-3FAFB6676411}"/>
    <dgm:cxn modelId="{B8B909D0-D4F6-48D4-81DA-A58F34AE3646}" srcId="{44156040-AF98-4F2C-9909-9F2439F6F588}" destId="{A8B05E70-CCF1-4080-8EEE-6873C9D4B630}" srcOrd="2" destOrd="0" parTransId="{11D1F3D3-0002-4131-9F84-22FBF8692DA9}" sibTransId="{B6438016-7365-4FC0-A372-D90585B4B6EE}"/>
    <dgm:cxn modelId="{383A5CFE-2D64-4002-A7C0-1E621409BFD6}" type="presOf" srcId="{44156040-AF98-4F2C-9909-9F2439F6F588}" destId="{1C61A9A2-33F2-469B-8AC4-A104A5A98D78}" srcOrd="0" destOrd="0" presId="urn:microsoft.com/office/officeart/2005/8/layout/chevron1"/>
    <dgm:cxn modelId="{EDA037DE-3D60-46A9-9DDB-074A05981F8D}" type="presParOf" srcId="{1C61A9A2-33F2-469B-8AC4-A104A5A98D78}" destId="{881B8FEC-9D20-4669-BB2E-FA9CEA0BE5A9}" srcOrd="0" destOrd="0" presId="urn:microsoft.com/office/officeart/2005/8/layout/chevron1"/>
    <dgm:cxn modelId="{8F2A48B2-4519-4F7D-931D-1EB2DDCF4663}" type="presParOf" srcId="{1C61A9A2-33F2-469B-8AC4-A104A5A98D78}" destId="{705DFC51-4C30-4A07-9F0C-6EB770961C6F}" srcOrd="1" destOrd="0" presId="urn:microsoft.com/office/officeart/2005/8/layout/chevron1"/>
    <dgm:cxn modelId="{A8C49188-74D0-46A6-A671-569711775D6B}" type="presParOf" srcId="{1C61A9A2-33F2-469B-8AC4-A104A5A98D78}" destId="{919A589F-F74A-40C3-BE88-AB8730BCAB04}" srcOrd="2" destOrd="0" presId="urn:microsoft.com/office/officeart/2005/8/layout/chevron1"/>
    <dgm:cxn modelId="{DF828B00-7F32-4A0D-9D43-9FD5AE3C854B}" type="presParOf" srcId="{1C61A9A2-33F2-469B-8AC4-A104A5A98D78}" destId="{01C6BCDE-530E-4D03-9CF5-9AB36CDC1FE1}" srcOrd="3" destOrd="0" presId="urn:microsoft.com/office/officeart/2005/8/layout/chevron1"/>
    <dgm:cxn modelId="{2FC0E474-8734-4209-BD6D-C297DEE76CB4}" type="presParOf" srcId="{1C61A9A2-33F2-469B-8AC4-A104A5A98D78}" destId="{268F2328-4548-422B-9C65-80797E16B241}" srcOrd="4" destOrd="0" presId="urn:microsoft.com/office/officeart/2005/8/layout/chevron1"/>
    <dgm:cxn modelId="{30A10B48-C159-4CE5-AFE2-9908BF17AD25}" type="presParOf" srcId="{1C61A9A2-33F2-469B-8AC4-A104A5A98D78}" destId="{8CB78EC1-7B74-4B6E-94C6-5F808A049A1F}" srcOrd="5" destOrd="0" presId="urn:microsoft.com/office/officeart/2005/8/layout/chevron1"/>
    <dgm:cxn modelId="{3065F5B9-06B1-4353-A251-703F2693DE95}" type="presParOf" srcId="{1C61A9A2-33F2-469B-8AC4-A104A5A98D78}" destId="{BDD0B0F7-A87C-4B5B-A4C3-4E4BE6EB0FE4}" srcOrd="6" destOrd="0" presId="urn:microsoft.com/office/officeart/2005/8/layout/chevron1"/>
    <dgm:cxn modelId="{8205BC7B-136A-4DB4-A706-B422994BEAC1}" type="presParOf" srcId="{1C61A9A2-33F2-469B-8AC4-A104A5A98D78}" destId="{389EB740-6FA7-4DBC-B95C-B870147E3377}" srcOrd="7" destOrd="0" presId="urn:microsoft.com/office/officeart/2005/8/layout/chevron1"/>
    <dgm:cxn modelId="{CE8A1F38-F32E-4386-8EB1-702BF965D502}" type="presParOf" srcId="{1C61A9A2-33F2-469B-8AC4-A104A5A98D78}" destId="{424A1FE9-CF80-4675-8985-415FEC5A6531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B8FEC-9D20-4669-BB2E-FA9CEA0BE5A9}">
      <dsp:nvSpPr>
        <dsp:cNvPr id="0" name=""/>
        <dsp:cNvSpPr/>
      </dsp:nvSpPr>
      <dsp:spPr>
        <a:xfrm>
          <a:off x="2344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noProof="0" dirty="0"/>
            <a:t>Получение статуса резидента индустриального парка «Малая Сосновка» – 2 полугодие 2025 года</a:t>
          </a:r>
        </a:p>
      </dsp:txBody>
      <dsp:txXfrm>
        <a:off x="419584" y="1754460"/>
        <a:ext cx="1251719" cy="834479"/>
      </dsp:txXfrm>
    </dsp:sp>
    <dsp:sp modelId="{919A589F-F74A-40C3-BE88-AB8730BCAB04}">
      <dsp:nvSpPr>
        <dsp:cNvPr id="0" name=""/>
        <dsp:cNvSpPr/>
      </dsp:nvSpPr>
      <dsp:spPr>
        <a:xfrm>
          <a:off x="1879922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noProof="0" dirty="0"/>
            <a:t>Проектирование и подготовительные работы – 1 полугодие 2026 года</a:t>
          </a:r>
        </a:p>
      </dsp:txBody>
      <dsp:txXfrm>
        <a:off x="2297162" y="1754460"/>
        <a:ext cx="1251719" cy="834479"/>
      </dsp:txXfrm>
    </dsp:sp>
    <dsp:sp modelId="{268F2328-4548-422B-9C65-80797E16B241}">
      <dsp:nvSpPr>
        <dsp:cNvPr id="0" name=""/>
        <dsp:cNvSpPr/>
      </dsp:nvSpPr>
      <dsp:spPr>
        <a:xfrm>
          <a:off x="3757500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noProof="0" dirty="0"/>
            <a:t>Строительство и приобретение оборудования – 2 полугодие 2026 года </a:t>
          </a:r>
        </a:p>
      </dsp:txBody>
      <dsp:txXfrm>
        <a:off x="4174740" y="1754460"/>
        <a:ext cx="1251719" cy="834479"/>
      </dsp:txXfrm>
    </dsp:sp>
    <dsp:sp modelId="{BDD0B0F7-A87C-4B5B-A4C3-4E4BE6EB0FE4}">
      <dsp:nvSpPr>
        <dsp:cNvPr id="0" name=""/>
        <dsp:cNvSpPr/>
      </dsp:nvSpPr>
      <dsp:spPr>
        <a:xfrm>
          <a:off x="5635079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noProof="0" dirty="0"/>
            <a:t>Ввод в эксплуатацию 2 полугодие – 2026 года</a:t>
          </a:r>
        </a:p>
      </dsp:txBody>
      <dsp:txXfrm>
        <a:off x="6052319" y="1754460"/>
        <a:ext cx="1251719" cy="834479"/>
      </dsp:txXfrm>
    </dsp:sp>
    <dsp:sp modelId="{424A1FE9-CF80-4675-8985-415FEC5A6531}">
      <dsp:nvSpPr>
        <dsp:cNvPr id="0" name=""/>
        <dsp:cNvSpPr/>
      </dsp:nvSpPr>
      <dsp:spPr>
        <a:xfrm>
          <a:off x="7512657" y="1754460"/>
          <a:ext cx="2086198" cy="83447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rtlCol="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noProof="0" dirty="0"/>
            <a:t>Выход на проектную мощность – 2 полугодие 2027 года</a:t>
          </a:r>
        </a:p>
      </dsp:txBody>
      <dsp:txXfrm>
        <a:off x="7929897" y="1754460"/>
        <a:ext cx="1251719" cy="83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BD5BFF2-36B0-40CE-983F-64CA5BF905E6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74801A-CACC-46E2-B8AA-437C9E8A750C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«Рисунки» в заполнителе, чтобы вставить изображение.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4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8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2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48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0305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200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083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 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0575E8-20DE-4252-9577-F47C50C1B37A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B2D27-AFF1-4B8F-B8A4-E700F781D02D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80CA05-2CA9-48C2-A2A2-F70EC9B7976F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58D3D-3011-410D-B5E8-9AA1758E7836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CF8B90-C5EE-4840-9D92-1C12066C774B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65557-1451-43E1-9AE5-4BF1475D4D1F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E58E16-40AA-41E4-A4FF-9BEA6A78A973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D3081-5B82-4D9C-864E-0FF48C8922DF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4F1F8F-3FA7-4DE2-BFC3-204A60A31AF6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44496B-DA29-42D1-8823-4C2E233F6E2C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dirty="0"/>
              <a:t>Добавить нижний колонтитул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9BD460F-BF29-45B1-9B3A-A20D54FADEC1}" type="datetime1">
              <a:rPr lang="ru-RU" smtClean="0"/>
              <a:t>09.10.2025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765" y="322690"/>
            <a:ext cx="5707829" cy="2560320"/>
          </a:xfrm>
        </p:spPr>
        <p:txBody>
          <a:bodyPr rtlCol="0">
            <a:normAutofit/>
          </a:bodyPr>
          <a:lstStyle/>
          <a:p>
            <a:pPr algn="ctr"/>
            <a:r>
              <a:rPr lang="ru-RU" b="1" dirty="0"/>
              <a:t>БИЗНЕС-ПЛАН</a:t>
            </a:r>
            <a:br>
              <a:rPr lang="ru-RU" b="1" dirty="0"/>
            </a:br>
            <a:r>
              <a:rPr lang="ru-RU" b="1" dirty="0"/>
              <a:t>проекта развития </a:t>
            </a:r>
            <a:br>
              <a:rPr lang="ru-RU" b="1" dirty="0"/>
            </a:br>
            <a:r>
              <a:rPr lang="ru-RU" b="1" dirty="0"/>
              <a:t>ООО ТД «Открытие»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9054"/>
            <a:ext cx="6876172" cy="2734653"/>
          </a:xfrm>
        </p:spPr>
        <p:txBody>
          <a:bodyPr rtlCol="0">
            <a:noAutofit/>
          </a:bodyPr>
          <a:lstStyle/>
          <a:p>
            <a:pPr algn="ctr"/>
            <a:r>
              <a:rPr lang="ru-RU" sz="3600" b="1" i="1" dirty="0"/>
              <a:t>«Расширение производства мебели и изделий из керамогранита»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F4070E7-1E6F-424A-96B9-EE49B7437D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500" r="23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Резюме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577789"/>
            <a:ext cx="10744200" cy="4957482"/>
          </a:xfrm>
        </p:spPr>
        <p:txBody>
          <a:bodyPr rtlCol="0">
            <a:normAutofit lnSpcReduction="10000"/>
          </a:bodyPr>
          <a:lstStyle/>
          <a:p>
            <a:r>
              <a:rPr lang="ru-RU" sz="1900" dirty="0"/>
              <a:t>Цель проекта:</a:t>
            </a:r>
          </a:p>
          <a:p>
            <a:pPr marL="0" indent="0">
              <a:buNone/>
            </a:pPr>
            <a:r>
              <a:rPr lang="ru-RU" sz="1900" dirty="0"/>
              <a:t>Строительство и ввод в эксплуатацию производства мебели и изделий из керамогранита и сопутствующей логистической инфраструктуры</a:t>
            </a:r>
          </a:p>
          <a:p>
            <a:r>
              <a:rPr lang="ru-RU" sz="1900" dirty="0"/>
              <a:t>Показатели проекта:</a:t>
            </a:r>
          </a:p>
          <a:p>
            <a:pPr marL="457200" indent="-457200">
              <a:buAutoNum type="arabicPeriod"/>
            </a:pPr>
            <a:r>
              <a:rPr lang="ru-RU" sz="1900" dirty="0"/>
              <a:t>Объем инвестиций –156 009 тыс. руб.</a:t>
            </a:r>
          </a:p>
          <a:p>
            <a:pPr marL="457200" indent="-457200">
              <a:buAutoNum type="arabicPeriod"/>
            </a:pPr>
            <a:r>
              <a:rPr lang="ru-RU" sz="1900" dirty="0"/>
              <a:t>Горизонт планирования – 10 лет.</a:t>
            </a:r>
          </a:p>
          <a:p>
            <a:pPr marL="457200" indent="-457200">
              <a:buAutoNum type="arabicPeriod"/>
            </a:pPr>
            <a:r>
              <a:rPr lang="ru-RU" sz="1900" dirty="0"/>
              <a:t>Срок окупаемости – 4 года 3 месяца.</a:t>
            </a:r>
          </a:p>
          <a:p>
            <a:pPr marL="457200" indent="-457200">
              <a:buAutoNum type="arabicPeriod"/>
            </a:pPr>
            <a:r>
              <a:rPr lang="ru-RU" sz="1900" dirty="0"/>
              <a:t>Выручка за период планирования (без НДС) – 6 607 млн. руб.</a:t>
            </a:r>
          </a:p>
          <a:p>
            <a:pPr marL="457200" indent="-457200">
              <a:buAutoNum type="arabicPeriod"/>
            </a:pPr>
            <a:r>
              <a:rPr lang="ru-RU" sz="1900" dirty="0"/>
              <a:t>Объем производства: до 122 772 различных видов изделий в год.</a:t>
            </a:r>
          </a:p>
          <a:p>
            <a:pPr marL="457200" indent="-457200">
              <a:buAutoNum type="arabicPeriod"/>
            </a:pPr>
            <a:r>
              <a:rPr lang="ru-RU" sz="1900" dirty="0"/>
              <a:t>Рентабельность по чистой прибыли – 14%.</a:t>
            </a:r>
          </a:p>
          <a:p>
            <a:pPr marL="457200" indent="-457200">
              <a:buAutoNum type="arabicPeriod"/>
            </a:pPr>
            <a:r>
              <a:rPr lang="ru-RU" sz="1900" dirty="0"/>
              <a:t>Количество рабочих мест – 92, из них новых – 92.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0B89B-8366-4479-AC16-01C8AC42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4455" y="2973301"/>
            <a:ext cx="3817545" cy="21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ПРОДУКТЫ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1" y="1712259"/>
            <a:ext cx="10963834" cy="2150483"/>
          </a:xfrm>
        </p:spPr>
        <p:txBody>
          <a:bodyPr/>
          <a:lstStyle/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Раковина из керамогранита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Стол обеденный из керамогранита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latin typeface="Times New Roman" panose="02020603050405020304" pitchFamily="18" charset="0"/>
              </a:rPr>
              <a:t>Мебельный фасад из керамогранита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latin typeface="Times New Roman" panose="02020603050405020304" pitchFamily="18" charset="0"/>
              </a:rPr>
              <a:t>Подоконник из керамогранита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>
                <a:latin typeface="Times New Roman" panose="02020603050405020304" pitchFamily="18" charset="0"/>
              </a:rPr>
              <a:t>Доска террасная</a:t>
            </a:r>
          </a:p>
          <a:p>
            <a:pPr marL="342900" indent="-342900">
              <a:lnSpc>
                <a:spcPct val="50000"/>
              </a:lnSpc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</a:rPr>
              <a:t>Планкен</a:t>
            </a:r>
            <a:r>
              <a:rPr lang="ru-RU" sz="1800" dirty="0"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B23E25A-25C4-46C2-B9CB-FC9D2691A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" t="40306" r="17868" b="4230"/>
          <a:stretch>
            <a:fillRect/>
          </a:stretch>
        </p:blipFill>
        <p:spPr bwMode="auto">
          <a:xfrm>
            <a:off x="227533" y="4352805"/>
            <a:ext cx="2212329" cy="220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0AEC0594-2A22-4354-89A4-9A61C3ADA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6" r="314" b="23412"/>
          <a:stretch>
            <a:fillRect/>
          </a:stretch>
        </p:blipFill>
        <p:spPr bwMode="auto">
          <a:xfrm>
            <a:off x="4765676" y="2066856"/>
            <a:ext cx="2660645" cy="179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9CC4EAA-A400-4888-95D6-3DB2888D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619" y="1712259"/>
            <a:ext cx="2273229" cy="377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7FD35FF-B296-4EE4-BC07-76B8E0A4D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" r="11755"/>
          <a:stretch>
            <a:fillRect/>
          </a:stretch>
        </p:blipFill>
        <p:spPr bwMode="auto">
          <a:xfrm>
            <a:off x="2599002" y="4156798"/>
            <a:ext cx="2212329" cy="180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C3FF5D-AFBC-41A8-9C46-CB06F912B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3581" y="4598779"/>
            <a:ext cx="2782788" cy="17953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7CEE7B-D00B-4641-BF2B-F848AAEC24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311" r="37257" b="-150"/>
          <a:stretch/>
        </p:blipFill>
        <p:spPr>
          <a:xfrm>
            <a:off x="10086308" y="3429000"/>
            <a:ext cx="2069789" cy="29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Предпосылки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5113946" cy="4905286"/>
          </a:xfrm>
        </p:spPr>
        <p:txBody>
          <a:bodyPr rtlCol="0">
            <a:normAutofit fontScale="55000" lnSpcReduction="20000"/>
          </a:bodyPr>
          <a:lstStyle/>
          <a:p>
            <a:pPr rtl="0">
              <a:lnSpc>
                <a:spcPct val="120000"/>
              </a:lnSpc>
            </a:pPr>
            <a:r>
              <a:rPr lang="ru-RU" sz="2100" b="1" dirty="0"/>
              <a:t>Рост спроса.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100" dirty="0"/>
              <a:t>В России растет интерес к использованию керамогранита разных областях: отделка фасадов зданий, облицовка полов и стен в жилых и коммерческих помещениях, изготовление столешниц, подоконников, лестничных маршей и т.д. 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Потребительские ожидания. </a:t>
            </a:r>
            <a:r>
              <a:rPr lang="ru-RU" sz="2100" dirty="0"/>
              <a:t>Современный покупатель ценит в мебели сочетание эстетики, долговечности и практичности. Керамогранит полностью отвечает этим запросам, 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Технологические и производственные предпосылки. </a:t>
            </a:r>
            <a:r>
              <a:rPr lang="ru-RU" sz="2100" dirty="0"/>
              <a:t>Развитие производственных технологий создало материальную основу. Например, технология производства плит большого формата (например, 1600×3200 мм и более) позволяет создавать столешницы и другие мебельные элементы без стыков, что повышает их эстетику и функциональность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Умеренная конкуренция</a:t>
            </a:r>
            <a:r>
              <a:rPr lang="ru-RU" sz="2100" dirty="0"/>
              <a:t>. На текущий момент в России не так много компаний, занимающихся производством мебели из керамогранита. Это оставляет пространство для роста.</a:t>
            </a:r>
          </a:p>
          <a:p>
            <a:pPr rtl="0">
              <a:lnSpc>
                <a:spcPct val="120000"/>
              </a:lnSpc>
            </a:pPr>
            <a:r>
              <a:rPr lang="ru-RU" sz="2100" b="1" dirty="0"/>
              <a:t>Наличие компетенций в сфере производства мебели и изделий из керамогранита</a:t>
            </a:r>
            <a:r>
              <a:rPr lang="ru-RU" sz="2100" dirty="0"/>
              <a:t>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750D0F6-6E05-4E3A-ADB7-71C6C66FB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4021" y="4133930"/>
            <a:ext cx="4572000" cy="228600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55861F-9008-467F-95D8-F5EB9D8047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417" y="1828800"/>
            <a:ext cx="3177674" cy="205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ЭТАПЫ ПРОЕКТА</a:t>
            </a:r>
          </a:p>
        </p:txBody>
      </p:sp>
      <p:graphicFrame>
        <p:nvGraphicFramePr>
          <p:cNvPr id="6" name="Объект 5" descr="Простая схема с шевронами, показывающая 4 этапа, расположенные слева направо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275463"/>
              </p:ext>
            </p:extLst>
          </p:nvPr>
        </p:nvGraphicFramePr>
        <p:xfrm>
          <a:off x="1295400" y="1546789"/>
          <a:ext cx="9601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11522" y="1546789"/>
            <a:ext cx="1779494" cy="169860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27802DA5-4BFF-4A85-8652-9026FE047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r="7082" b="12068"/>
          <a:stretch>
            <a:fillRect/>
          </a:stretch>
        </p:blipFill>
        <p:spPr bwMode="auto">
          <a:xfrm>
            <a:off x="4362202" y="4273813"/>
            <a:ext cx="3467596" cy="2488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540188" cy="1672814"/>
          </a:xfrm>
        </p:spPr>
        <p:txBody>
          <a:bodyPr rtlCol="0">
            <a:normAutofit/>
          </a:bodyPr>
          <a:lstStyle/>
          <a:p>
            <a:r>
              <a:rPr lang="ru-RU" sz="3200" dirty="0"/>
              <a:t>ФАКТОРЫ УСПЕХА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833785"/>
            <a:ext cx="7091082" cy="4297680"/>
          </a:xfrm>
        </p:spPr>
        <p:txBody>
          <a:bodyPr rtlCol="0">
            <a:normAutofit/>
          </a:bodyPr>
          <a:lstStyle/>
          <a:p>
            <a:pPr marL="457200" indent="-457200" rtl="0">
              <a:buAutoNum type="arabicPeriod"/>
            </a:pPr>
            <a:r>
              <a:rPr lang="ru-RU" sz="1800" dirty="0"/>
              <a:t>Наличие опыта и профессиональной команды.</a:t>
            </a:r>
          </a:p>
          <a:p>
            <a:pPr marL="457200" indent="-457200" rtl="0">
              <a:buAutoNum type="arabicPeriod"/>
            </a:pPr>
            <a:r>
              <a:rPr lang="ru-RU" sz="1800" dirty="0"/>
              <a:t>Отработанные технология производства и каналы сбыта.</a:t>
            </a:r>
          </a:p>
          <a:p>
            <a:pPr marL="457200" indent="-457200" rtl="0">
              <a:buAutoNum type="arabicPeriod"/>
            </a:pPr>
            <a:r>
              <a:rPr lang="ru-RU" sz="1800" dirty="0"/>
              <a:t>Налаженные каналы поставки комплектующих.</a:t>
            </a:r>
          </a:p>
          <a:p>
            <a:pPr marL="457200" indent="-457200">
              <a:buAutoNum type="arabicPeriod"/>
            </a:pPr>
            <a:r>
              <a:rPr lang="ru-RU" sz="1800" dirty="0"/>
              <a:t>Экологичность и безопасность.</a:t>
            </a:r>
          </a:p>
          <a:p>
            <a:r>
              <a:rPr lang="ru-RU" sz="1800" dirty="0"/>
              <a:t>5.    Доступная стоимость и высокое качество продукции. </a:t>
            </a:r>
          </a:p>
          <a:p>
            <a:r>
              <a:rPr lang="ru-RU" sz="1800" dirty="0"/>
              <a:t>6.    Использование современного оборудования в производстве, что позволяет достичь высокого качества выпускаемой продукции. </a:t>
            </a:r>
          </a:p>
          <a:p>
            <a:pPr rtl="0"/>
            <a:endParaRPr lang="ru-RU" dirty="0"/>
          </a:p>
          <a:p>
            <a:pPr marL="457200" indent="-457200" rtl="0">
              <a:buAutoNum type="arabicPeriod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A70F81-1098-6126-8794-199DED15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36" y="-98422"/>
            <a:ext cx="3337331" cy="265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775" y="47002"/>
            <a:ext cx="8046720" cy="1557338"/>
          </a:xfrm>
        </p:spPr>
        <p:txBody>
          <a:bodyPr rtlCol="0"/>
          <a:lstStyle/>
          <a:p>
            <a:pPr algn="ctr" rtl="0"/>
            <a:r>
              <a:rPr lang="ru-RU" dirty="0"/>
              <a:t>Финансовые показатели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557338"/>
            <a:ext cx="9342116" cy="4043363"/>
          </a:xfrm>
        </p:spPr>
        <p:txBody>
          <a:bodyPr rtlCol="0"/>
          <a:lstStyle/>
          <a:p>
            <a:pPr rtl="0"/>
            <a:r>
              <a:rPr lang="ru-RU" dirty="0"/>
              <a:t>   </a:t>
            </a:r>
          </a:p>
          <a:p>
            <a:pPr rtl="0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20647"/>
              </p:ext>
            </p:extLst>
          </p:nvPr>
        </p:nvGraphicFramePr>
        <p:xfrm>
          <a:off x="163686" y="1651342"/>
          <a:ext cx="9928898" cy="4428567"/>
        </p:xfrm>
        <a:graphic>
          <a:graphicData uri="http://schemas.openxmlformats.org/drawingml/2006/table">
            <a:tbl>
              <a:tblPr/>
              <a:tblGrid>
                <a:gridCol w="1519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8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4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8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5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11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Строка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Выручка, всего (без НДС)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17 705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323 771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783 165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6 606 796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79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Прибыль до выплаты налога, процентов по займам и амортизации (EBITDA)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-44 577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-6 043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184 302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184 603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184 904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185 171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185 262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185 330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185 397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185 464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1 429 812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Прибыль до выплаты налога (EBIT)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-49 899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-38 755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160 528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164 278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168 027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176 798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182 271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182 406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1 310 198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90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Налогооблагаемая прибыль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25 606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160 528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164 278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168 027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176 798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182 204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182 271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182 339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182 406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1 424 458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Налог на прибыль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9 228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40 132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41 069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42 007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44 200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45 568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45 585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45 601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358 941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953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Чистая прибыль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2670" marR="426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-49 899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-47 983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120 396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123 208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126 020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132 599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136 653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136 704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136 754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136 804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951 257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7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/>
              <a:t>АНАЛИЗ ЭФФЕКТИВНОСТИ ПРОЕКТА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36442457"/>
              </p:ext>
            </p:extLst>
          </p:nvPr>
        </p:nvGraphicFramePr>
        <p:xfrm>
          <a:off x="242131" y="1741731"/>
          <a:ext cx="11707738" cy="2661381"/>
        </p:xfrm>
        <a:graphic>
          <a:graphicData uri="http://schemas.openxmlformats.org/drawingml/2006/table">
            <a:tbl>
              <a:tblPr/>
              <a:tblGrid>
                <a:gridCol w="9411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04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Объём инвестиций, тыс. руб. (с НДС)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156 009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91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Объём инвестиций, тыс. руб. (без НДС)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130 007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Средневзвешенная стоимость капитала –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WACC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Период окупаемости – PB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мес.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Дисконтированный период окупаемости – DPB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мес.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Чистый приведенный доход – NPV, тыс. руб.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159 019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Индекс прибыльности – PI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87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Внутренняя норма доходности – IRR,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22,28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426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Среднегодовая рентабельность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инвестиций –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ROI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4968" y="4696616"/>
            <a:ext cx="634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* Период расчета интегральных показателей – 120 мес.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07" y="4359335"/>
            <a:ext cx="3774393" cy="2498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Направление продаж 16 x 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190_TF03431374.potx" id="{FAFEA233-2573-41A0-B13A-6D9284E8AB2B}" vid="{B0871358-B438-44A4-A68A-E84A84342D98}"/>
    </a:ext>
  </a:extLst>
</a:theme>
</file>

<file path=ppt/theme/theme2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стратегии развития (широкоэкранный формат)</Template>
  <TotalTime>758</TotalTime>
  <Words>530</Words>
  <Application>Microsoft Office PowerPoint</Application>
  <PresentationFormat>Широкоэкранный</PresentationFormat>
  <Paragraphs>154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Book Antiqua</vt:lpstr>
      <vt:lpstr>Calibri</vt:lpstr>
      <vt:lpstr>Courier New</vt:lpstr>
      <vt:lpstr>Times New Roman</vt:lpstr>
      <vt:lpstr>YS Text</vt:lpstr>
      <vt:lpstr>Направление продаж 16 x 9</vt:lpstr>
      <vt:lpstr>БИЗНЕС-ПЛАН проекта развития  ООО ТД «Открытие»</vt:lpstr>
      <vt:lpstr>Резюме проекта</vt:lpstr>
      <vt:lpstr>ПРОДУКТЫ</vt:lpstr>
      <vt:lpstr>Предпосылки проекта</vt:lpstr>
      <vt:lpstr>ЭТАПЫ ПРОЕКТА</vt:lpstr>
      <vt:lpstr>ФАКТОРЫ УСПЕХА</vt:lpstr>
      <vt:lpstr>Финансовые показатели</vt:lpstr>
      <vt:lpstr>АНАЛИЗ ЭФФЕКТИВНОСТИ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Породько Алексей Андреевич</dc:creator>
  <cp:lastModifiedBy>123456</cp:lastModifiedBy>
  <cp:revision>50</cp:revision>
  <dcterms:created xsi:type="dcterms:W3CDTF">2023-05-26T05:14:51Z</dcterms:created>
  <dcterms:modified xsi:type="dcterms:W3CDTF">2025-10-09T11:50:34Z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